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Andika"/>
      <p:regular r:id="rId23"/>
      <p:bold r:id="rId24"/>
      <p:italic r:id="rId25"/>
      <p:boldItalic r:id="rId26"/>
    </p:embeddedFont>
    <p:embeddedFont>
      <p:font typeface="Oxygen"/>
      <p:regular r:id="rId27"/>
      <p:bold r:id="rId28"/>
    </p:embeddedFont>
    <p:embeddedFont>
      <p:font typeface="Acm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8B25B3-593F-41E2-89DD-5E86C97009DE}">
  <a:tblStyle styleId="{338B25B3-593F-41E2-89DD-5E86C97009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ndika-bold.fntdata"/><Relationship Id="rId23" Type="http://schemas.openxmlformats.org/officeDocument/2006/relationships/font" Target="fonts/Andik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ndika-boldItalic.fntdata"/><Relationship Id="rId25" Type="http://schemas.openxmlformats.org/officeDocument/2006/relationships/font" Target="fonts/Andika-italic.fntdata"/><Relationship Id="rId28" Type="http://schemas.openxmlformats.org/officeDocument/2006/relationships/font" Target="fonts/Oxygen-bold.fntdata"/><Relationship Id="rId27" Type="http://schemas.openxmlformats.org/officeDocument/2006/relationships/font" Target="fonts/Oxygen-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cme-regular.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67adaa38d8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67adaa38d8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Pre-assessment: Turn and share what you think abstraction means.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3edffc03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3edffc03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edffc03a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edffc03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edffc03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3edffc03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3edffc03a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3edffc03a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Introduce the concept of abstraction.  “This is when you take something that is very complex and you pick out the most important parts/features.”  Refer back to the cat activity (slides) and then show abstractions of other objects and have students tell you what they represent.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7adaa38d8_1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67adaa38d8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Post-assessment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7adaa38d8_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67adaa38d8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“Now that we have learned about cats, you are going to get some materials. Your goal is to draw a cat.” They can color it when they are done. As students draw, the teacher will be making tape bubbles so the students can place their cat picture up when they are done. </a:t>
            </a:r>
            <a:r>
              <a:rPr lang="en" sz="1200">
                <a:solidFill>
                  <a:schemeClr val="dk1"/>
                </a:solidFill>
                <a:latin typeface="Times New Roman"/>
                <a:ea typeface="Times New Roman"/>
                <a:cs typeface="Times New Roman"/>
                <a:sym typeface="Times New Roman"/>
              </a:rPr>
              <a:t>Make a </a:t>
            </a:r>
            <a:r>
              <a:rPr b="1" lang="en" sz="1200">
                <a:solidFill>
                  <a:schemeClr val="dk1"/>
                </a:solidFill>
                <a:latin typeface="Times New Roman"/>
                <a:ea typeface="Times New Roman"/>
                <a:cs typeface="Times New Roman"/>
                <a:sym typeface="Times New Roman"/>
              </a:rPr>
              <a:t>list</a:t>
            </a:r>
            <a:r>
              <a:rPr lang="en" sz="1200">
                <a:solidFill>
                  <a:schemeClr val="dk1"/>
                </a:solidFill>
                <a:latin typeface="Times New Roman"/>
                <a:ea typeface="Times New Roman"/>
                <a:cs typeface="Times New Roman"/>
                <a:sym typeface="Times New Roman"/>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7adaa38d8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67adaa38d8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“Now you are going to draw a cat again. But this time you will choose only 5 parts of a cat from our list. Your drawing should look like a cat when you are done.” Give students about 5 minutes. They can color it when they are done.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Note: if a student wants/needs a challenge then you can have them draw the animal with 3 most important parts.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As students draw, the teacher will create bubble tapes on a space near the first drawings so the new drawings can be hung up.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67adaa38d8_1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67adaa38d8_1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67adaa38d8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67adaa38d8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7adaa38d8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67adaa38d8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7adaa38d8_1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67adaa38d8_1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Introduce the concept of abstraction.  “This is when you take something that is very complex and you pick out the most important parts/features.”  Refer back to the cat activity (slides) and then show abstractions of other objects and have students tell you what they represent.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7adaa38d8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7adaa38d8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7adaa38d8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7adaa38d8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S</a:t>
            </a:r>
            <a:r>
              <a:rPr lang="en" sz="1200">
                <a:solidFill>
                  <a:schemeClr val="dk1"/>
                </a:solidFill>
                <a:latin typeface="Times New Roman"/>
                <a:ea typeface="Times New Roman"/>
                <a:cs typeface="Times New Roman"/>
                <a:sym typeface="Times New Roman"/>
              </a:rPr>
              <a:t>how abstractions of other objects and have students tell you what they represent.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Note: When in slideshow mode, click the slide to show the answer to the students.</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67adaa38d8_1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67adaa38d8_1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Show abstractions of other objects and have students tell you what they represent.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Note: When in slideshow mode, click the slide to show the answer to the students.</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7adaa38d8_1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67adaa38d8_1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Show abstractions of other objects and have students tell you what they represent.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Note: When in slideshow mode, click the slide to show the answer to the students.</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52" name="Google Shape;52;p13"/>
          <p:cNvSpPr txBox="1"/>
          <p:nvPr>
            <p:ph type="title"/>
          </p:nvPr>
        </p:nvSpPr>
        <p:spPr>
          <a:xfrm>
            <a:off x="2433000" y="1371169"/>
            <a:ext cx="4278000" cy="8607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b="1"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subTitle"/>
          </p:nvPr>
        </p:nvSpPr>
        <p:spPr>
          <a:xfrm>
            <a:off x="2433000" y="2441425"/>
            <a:ext cx="4278000" cy="12693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sz="1600">
                <a:latin typeface="Oxygen"/>
                <a:ea typeface="Oxygen"/>
                <a:cs typeface="Oxygen"/>
                <a:sym typeface="Oxygen"/>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www.youtube.com/watch?v=ZwdyAfCJ5I8" TargetMode="External"/><Relationship Id="rId4" Type="http://schemas.openxmlformats.org/officeDocument/2006/relationships/image" Target="../media/image3.jp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hyperlink" Target="http://www.youtube.com/watch?v=FL_HNJkXkic" TargetMode="External"/><Relationship Id="rId8"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www.youtube.com/watch?v=pX3V9hoX1eM" TargetMode="Externa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4"/>
          <p:cNvSpPr/>
          <p:nvPr/>
        </p:nvSpPr>
        <p:spPr>
          <a:xfrm>
            <a:off x="476300" y="1521394"/>
            <a:ext cx="8191397" cy="1208376"/>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rgbClr val="0000FF"/>
                </a:solidFill>
                <a:latin typeface="Arial"/>
              </a:rPr>
              <a:t>Abstraction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rotWithShape="1">
          <a:blip r:embed="rId3">
            <a:alphaModFix/>
          </a:blip>
          <a:srcRect b="22563" l="0" r="0" t="17268"/>
          <a:stretch/>
        </p:blipFill>
        <p:spPr>
          <a:xfrm>
            <a:off x="329850" y="933050"/>
            <a:ext cx="8484301" cy="2566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2433000" y="1371169"/>
            <a:ext cx="4278000" cy="860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31" name="Google Shape;131;p24"/>
          <p:cNvSpPr txBox="1"/>
          <p:nvPr>
            <p:ph idx="1" type="subTitle"/>
          </p:nvPr>
        </p:nvSpPr>
        <p:spPr>
          <a:xfrm>
            <a:off x="2433000" y="2441425"/>
            <a:ext cx="4278000" cy="1269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pic>
        <p:nvPicPr>
          <p:cNvPr id="132" name="Google Shape;132;p24"/>
          <p:cNvPicPr preferRelativeResize="0"/>
          <p:nvPr/>
        </p:nvPicPr>
        <p:blipFill rotWithShape="1">
          <a:blip r:embed="rId3">
            <a:alphaModFix/>
          </a:blip>
          <a:srcRect b="21580" l="0" r="0" t="0"/>
          <a:stretch/>
        </p:blipFill>
        <p:spPr>
          <a:xfrm>
            <a:off x="657963" y="1043625"/>
            <a:ext cx="7828075" cy="2333950"/>
          </a:xfrm>
          <a:prstGeom prst="rect">
            <a:avLst/>
          </a:prstGeom>
          <a:noFill/>
          <a:ln>
            <a:noFill/>
          </a:ln>
        </p:spPr>
      </p:pic>
      <p:sp>
        <p:nvSpPr>
          <p:cNvPr id="133" name="Google Shape;133;p24"/>
          <p:cNvSpPr/>
          <p:nvPr/>
        </p:nvSpPr>
        <p:spPr>
          <a:xfrm>
            <a:off x="3630000" y="1287000"/>
            <a:ext cx="1814100" cy="464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2433000" y="1371169"/>
            <a:ext cx="4278000" cy="860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39" name="Google Shape;139;p25"/>
          <p:cNvSpPr txBox="1"/>
          <p:nvPr>
            <p:ph idx="1" type="subTitle"/>
          </p:nvPr>
        </p:nvSpPr>
        <p:spPr>
          <a:xfrm>
            <a:off x="2433000" y="2441425"/>
            <a:ext cx="4278000" cy="1269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pic>
        <p:nvPicPr>
          <p:cNvPr id="140" name="Google Shape;140;p25"/>
          <p:cNvPicPr preferRelativeResize="0"/>
          <p:nvPr/>
        </p:nvPicPr>
        <p:blipFill rotWithShape="1">
          <a:blip r:embed="rId3">
            <a:alphaModFix/>
          </a:blip>
          <a:srcRect b="16065" l="0" r="0" t="0"/>
          <a:stretch/>
        </p:blipFill>
        <p:spPr>
          <a:xfrm>
            <a:off x="199250" y="479525"/>
            <a:ext cx="8345651" cy="3351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p:nvPr/>
        </p:nvSpPr>
        <p:spPr>
          <a:xfrm>
            <a:off x="476300" y="1521394"/>
            <a:ext cx="8191397" cy="1208376"/>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rgbClr val="0000FF"/>
                </a:solidFill>
                <a:latin typeface="Arial"/>
              </a:rPr>
              <a:t>Abstraction</a:t>
            </a:r>
          </a:p>
        </p:txBody>
      </p:sp>
      <p:sp>
        <p:nvSpPr>
          <p:cNvPr id="146" name="Google Shape;146;p26"/>
          <p:cNvSpPr txBox="1"/>
          <p:nvPr/>
        </p:nvSpPr>
        <p:spPr>
          <a:xfrm>
            <a:off x="1386300" y="3034700"/>
            <a:ext cx="63714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t>Taking something complex and making it simpler</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2200"/>
              <a:t>Removing unnecessary parts or information</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nvSpPr>
        <p:spPr>
          <a:xfrm>
            <a:off x="91000" y="1762075"/>
            <a:ext cx="40014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dk1"/>
                </a:solidFill>
                <a:latin typeface="Oxygen"/>
                <a:ea typeface="Oxygen"/>
                <a:cs typeface="Oxygen"/>
                <a:sym typeface="Oxygen"/>
              </a:rPr>
              <a:t>Post-assessment</a:t>
            </a:r>
            <a:endParaRPr b="1" sz="2900">
              <a:latin typeface="Oxygen"/>
              <a:ea typeface="Oxygen"/>
              <a:cs typeface="Oxygen"/>
              <a:sym typeface="Oxygen"/>
            </a:endParaRPr>
          </a:p>
        </p:txBody>
      </p:sp>
      <p:pic>
        <p:nvPicPr>
          <p:cNvPr id="152" name="Google Shape;152;p27"/>
          <p:cNvPicPr preferRelativeResize="0"/>
          <p:nvPr/>
        </p:nvPicPr>
        <p:blipFill>
          <a:blip r:embed="rId3">
            <a:alphaModFix/>
          </a:blip>
          <a:stretch>
            <a:fillRect/>
          </a:stretch>
        </p:blipFill>
        <p:spPr>
          <a:xfrm>
            <a:off x="3837550" y="0"/>
            <a:ext cx="411099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Countdown Timers For Everyone&#10;&#10;🔔 Subscribe now with all notifications on for more  work timers, funny timers and many more countdown video's.&#10;&#10;📺 Watch the entire video for more information!&#10;_________________________________________________________________&#10;About Mrs. Countdown.&#10;🎥 Videos about funny timers, work timers and many more.&#10;🎨 Written, voiced and produced by Mrs. Countdown.&#10;🔔 Subscribe now for more countdown timers, 10 minute timers, classroom timer videos&#10;&#10;Watch More from Mrs. Countdown.&#10;🟢 &#10;🟠 &#10;🔴 &#10;_____________________________________________________&#10;💼 Business Inquiries and Contact&#10;• For business inquiries, copyright matters or other inquiries please contact us&#10;at: mrs.countdown@gmail.com .&#10;❓ Copyright Questions&#10;• If you have any copyright questions or issues you can contact us at mrs.countdown@gmail.com .&#10;⚠️ Copyright Disclaimers&#10;• We use images and content in accordance with the YouTube Fair Use copyright guidelines&#10;• Section 107 of the U.S. Copyright Act states: “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10;• This video could contain certain copyrighted video clips, pictures, or photographs that were not specifically authorized to be used by the copyright holder(s), but which we believe in good faith are protected by federal law and the fair use doctrine for one or more of the reasons noted above." id="157" name="Google Shape;157;p28" title="10 Minute TIMER With Cozy Relaxing Music [CALM-CLASSROOM-PAINT]">
            <a:hlinkClick r:id="rId3"/>
          </p:cNvPr>
          <p:cNvPicPr preferRelativeResize="0"/>
          <p:nvPr/>
        </p:nvPicPr>
        <p:blipFill>
          <a:blip r:embed="rId4">
            <a:alphaModFix/>
          </a:blip>
          <a:stretch>
            <a:fillRect/>
          </a:stretch>
        </p:blipFill>
        <p:spPr>
          <a:xfrm>
            <a:off x="2308400" y="2571750"/>
            <a:ext cx="3604375" cy="2027450"/>
          </a:xfrm>
          <a:prstGeom prst="rect">
            <a:avLst/>
          </a:prstGeom>
          <a:noFill/>
          <a:ln>
            <a:noFill/>
          </a:ln>
        </p:spPr>
      </p:pic>
      <p:graphicFrame>
        <p:nvGraphicFramePr>
          <p:cNvPr id="158" name="Google Shape;158;p28"/>
          <p:cNvGraphicFramePr/>
          <p:nvPr/>
        </p:nvGraphicFramePr>
        <p:xfrm>
          <a:off x="153100" y="109200"/>
          <a:ext cx="3000000" cy="3000000"/>
        </p:xfrm>
        <a:graphic>
          <a:graphicData uri="http://schemas.openxmlformats.org/drawingml/2006/table">
            <a:tbl>
              <a:tblPr>
                <a:noFill/>
                <a:tableStyleId>{338B25B3-593F-41E2-89DD-5E86C97009DE}</a:tableStyleId>
              </a:tblPr>
              <a:tblGrid>
                <a:gridCol w="2893250"/>
                <a:gridCol w="2983750"/>
                <a:gridCol w="2983750"/>
              </a:tblGrid>
              <a:tr h="453250">
                <a:tc gridSpan="3">
                  <a:txBody>
                    <a:bodyPr/>
                    <a:lstStyle/>
                    <a:p>
                      <a:pPr indent="0" lvl="0" marL="0" rtl="0" algn="ctr">
                        <a:spcBef>
                          <a:spcPts val="0"/>
                        </a:spcBef>
                        <a:spcAft>
                          <a:spcPts val="0"/>
                        </a:spcAft>
                        <a:buNone/>
                      </a:pPr>
                      <a:r>
                        <a:rPr b="1" lang="en" sz="1900" u="sng">
                          <a:latin typeface="Oxygen"/>
                          <a:ea typeface="Oxygen"/>
                          <a:cs typeface="Oxygen"/>
                          <a:sym typeface="Oxygen"/>
                        </a:rPr>
                        <a:t>Materials</a:t>
                      </a:r>
                      <a:endParaRPr b="1" sz="1900" u="sng">
                        <a:latin typeface="Oxygen"/>
                        <a:ea typeface="Oxygen"/>
                        <a:cs typeface="Oxygen"/>
                        <a:sym typeface="Oxygen"/>
                      </a:endParaRPr>
                    </a:p>
                  </a:txBody>
                  <a:tcPr marT="91425" marB="91425" marR="91425" marL="91425"/>
                </a:tc>
                <a:tc hMerge="1"/>
                <a:tc hMerge="1"/>
              </a:tr>
              <a:tr h="1722775">
                <a:tc>
                  <a:txBody>
                    <a:bodyPr/>
                    <a:lstStyle/>
                    <a:p>
                      <a:pPr indent="0" lvl="0" marL="0" rtl="0" algn="ctr">
                        <a:spcBef>
                          <a:spcPts val="0"/>
                        </a:spcBef>
                        <a:spcAft>
                          <a:spcPts val="0"/>
                        </a:spcAft>
                        <a:buNone/>
                      </a:pPr>
                      <a:r>
                        <a:rPr lang="en" sz="1800">
                          <a:latin typeface="Andika"/>
                          <a:ea typeface="Andika"/>
                          <a:cs typeface="Andika"/>
                          <a:sym typeface="Andika"/>
                        </a:rPr>
                        <a:t>Blank paper</a:t>
                      </a:r>
                      <a:endParaRPr sz="1800">
                        <a:latin typeface="Andika"/>
                        <a:ea typeface="Andika"/>
                        <a:cs typeface="Andika"/>
                        <a:sym typeface="Andika"/>
                      </a:endParaRPr>
                    </a:p>
                  </a:txBody>
                  <a:tcPr marT="91425" marB="91425" marR="91425" marL="91425"/>
                </a:tc>
                <a:tc>
                  <a:txBody>
                    <a:bodyPr/>
                    <a:lstStyle/>
                    <a:p>
                      <a:pPr indent="0" lvl="0" marL="0" rtl="0" algn="ctr">
                        <a:spcBef>
                          <a:spcPts val="0"/>
                        </a:spcBef>
                        <a:spcAft>
                          <a:spcPts val="0"/>
                        </a:spcAft>
                        <a:buNone/>
                      </a:pPr>
                      <a:r>
                        <a:rPr lang="en" sz="1800">
                          <a:latin typeface="Andika"/>
                          <a:ea typeface="Andika"/>
                          <a:cs typeface="Andika"/>
                          <a:sym typeface="Andika"/>
                        </a:rPr>
                        <a:t>Pencil</a:t>
                      </a:r>
                      <a:endParaRPr sz="1800">
                        <a:latin typeface="Andika"/>
                        <a:ea typeface="Andika"/>
                        <a:cs typeface="Andika"/>
                        <a:sym typeface="Andika"/>
                      </a:endParaRPr>
                    </a:p>
                  </a:txBody>
                  <a:tcPr marT="91425" marB="91425" marR="91425" marL="91425"/>
                </a:tc>
                <a:tc>
                  <a:txBody>
                    <a:bodyPr/>
                    <a:lstStyle/>
                    <a:p>
                      <a:pPr indent="0" lvl="0" marL="0" rtl="0" algn="ctr">
                        <a:spcBef>
                          <a:spcPts val="0"/>
                        </a:spcBef>
                        <a:spcAft>
                          <a:spcPts val="0"/>
                        </a:spcAft>
                        <a:buNone/>
                      </a:pPr>
                      <a:r>
                        <a:rPr lang="en" sz="1800">
                          <a:latin typeface="Andika"/>
                          <a:ea typeface="Andika"/>
                          <a:cs typeface="Andika"/>
                          <a:sym typeface="Andika"/>
                        </a:rPr>
                        <a:t>Crayons</a:t>
                      </a:r>
                      <a:endParaRPr sz="1800">
                        <a:latin typeface="Andika"/>
                        <a:ea typeface="Andika"/>
                        <a:cs typeface="Andika"/>
                        <a:sym typeface="Andika"/>
                      </a:endParaRPr>
                    </a:p>
                  </a:txBody>
                  <a:tcPr marT="91425" marB="91425" marR="91425" marL="91425"/>
                </a:tc>
              </a:tr>
            </a:tbl>
          </a:graphicData>
        </a:graphic>
      </p:graphicFrame>
      <p:pic>
        <p:nvPicPr>
          <p:cNvPr id="159" name="Google Shape;159;p28"/>
          <p:cNvPicPr preferRelativeResize="0"/>
          <p:nvPr/>
        </p:nvPicPr>
        <p:blipFill>
          <a:blip r:embed="rId5">
            <a:alphaModFix/>
          </a:blip>
          <a:stretch>
            <a:fillRect/>
          </a:stretch>
        </p:blipFill>
        <p:spPr>
          <a:xfrm>
            <a:off x="1238425" y="1049925"/>
            <a:ext cx="812950" cy="1109325"/>
          </a:xfrm>
          <a:prstGeom prst="rect">
            <a:avLst/>
          </a:prstGeom>
          <a:noFill/>
          <a:ln>
            <a:noFill/>
          </a:ln>
        </p:spPr>
      </p:pic>
      <p:pic>
        <p:nvPicPr>
          <p:cNvPr id="160" name="Google Shape;160;p28"/>
          <p:cNvPicPr preferRelativeResize="0"/>
          <p:nvPr/>
        </p:nvPicPr>
        <p:blipFill>
          <a:blip r:embed="rId6">
            <a:alphaModFix/>
          </a:blip>
          <a:stretch>
            <a:fillRect/>
          </a:stretch>
        </p:blipFill>
        <p:spPr>
          <a:xfrm>
            <a:off x="3982375" y="1014963"/>
            <a:ext cx="1179250" cy="1179250"/>
          </a:xfrm>
          <a:prstGeom prst="rect">
            <a:avLst/>
          </a:prstGeom>
          <a:noFill/>
          <a:ln>
            <a:noFill/>
          </a:ln>
        </p:spPr>
      </p:pic>
      <p:pic>
        <p:nvPicPr>
          <p:cNvPr id="161" name="Google Shape;161;p28"/>
          <p:cNvPicPr preferRelativeResize="0"/>
          <p:nvPr/>
        </p:nvPicPr>
        <p:blipFill>
          <a:blip r:embed="rId7">
            <a:alphaModFix/>
          </a:blip>
          <a:stretch>
            <a:fillRect/>
          </a:stretch>
        </p:blipFill>
        <p:spPr>
          <a:xfrm>
            <a:off x="6819375" y="937475"/>
            <a:ext cx="1484550" cy="1334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aphicFrame>
        <p:nvGraphicFramePr>
          <p:cNvPr id="166" name="Google Shape;166;p29"/>
          <p:cNvGraphicFramePr/>
          <p:nvPr/>
        </p:nvGraphicFramePr>
        <p:xfrm>
          <a:off x="153100" y="109200"/>
          <a:ext cx="3000000" cy="3000000"/>
        </p:xfrm>
        <a:graphic>
          <a:graphicData uri="http://schemas.openxmlformats.org/drawingml/2006/table">
            <a:tbl>
              <a:tblPr>
                <a:noFill/>
                <a:tableStyleId>{338B25B3-593F-41E2-89DD-5E86C97009DE}</a:tableStyleId>
              </a:tblPr>
              <a:tblGrid>
                <a:gridCol w="2164400"/>
                <a:gridCol w="2232125"/>
                <a:gridCol w="2232125"/>
                <a:gridCol w="2232125"/>
              </a:tblGrid>
              <a:tr h="453250">
                <a:tc gridSpan="4">
                  <a:txBody>
                    <a:bodyPr/>
                    <a:lstStyle/>
                    <a:p>
                      <a:pPr indent="0" lvl="0" marL="0" rtl="0" algn="ctr">
                        <a:spcBef>
                          <a:spcPts val="0"/>
                        </a:spcBef>
                        <a:spcAft>
                          <a:spcPts val="0"/>
                        </a:spcAft>
                        <a:buNone/>
                      </a:pPr>
                      <a:r>
                        <a:rPr b="1" lang="en" sz="1900" u="sng">
                          <a:latin typeface="Oxygen"/>
                          <a:ea typeface="Oxygen"/>
                          <a:cs typeface="Oxygen"/>
                          <a:sym typeface="Oxygen"/>
                        </a:rPr>
                        <a:t>Materials</a:t>
                      </a:r>
                      <a:endParaRPr b="1" sz="1900" u="sng">
                        <a:latin typeface="Oxygen"/>
                        <a:ea typeface="Oxygen"/>
                        <a:cs typeface="Oxygen"/>
                        <a:sym typeface="Oxygen"/>
                      </a:endParaRPr>
                    </a:p>
                  </a:txBody>
                  <a:tcPr marT="91425" marB="91425" marR="91425" marL="91425"/>
                </a:tc>
                <a:tc hMerge="1"/>
                <a:tc hMerge="1"/>
                <a:tc hMerge="1"/>
              </a:tr>
              <a:tr h="1722775">
                <a:tc>
                  <a:txBody>
                    <a:bodyPr/>
                    <a:lstStyle/>
                    <a:p>
                      <a:pPr indent="0" lvl="0" marL="0" rtl="0" algn="ctr">
                        <a:spcBef>
                          <a:spcPts val="0"/>
                        </a:spcBef>
                        <a:spcAft>
                          <a:spcPts val="0"/>
                        </a:spcAft>
                        <a:buNone/>
                      </a:pPr>
                      <a:r>
                        <a:rPr lang="en" sz="1800">
                          <a:latin typeface="Andika"/>
                          <a:ea typeface="Andika"/>
                          <a:cs typeface="Andika"/>
                          <a:sym typeface="Andika"/>
                        </a:rPr>
                        <a:t>Blank paper</a:t>
                      </a:r>
                      <a:endParaRPr sz="1800">
                        <a:latin typeface="Andika"/>
                        <a:ea typeface="Andika"/>
                        <a:cs typeface="Andika"/>
                        <a:sym typeface="Andika"/>
                      </a:endParaRPr>
                    </a:p>
                  </a:txBody>
                  <a:tcPr marT="91425" marB="91425" marR="91425" marL="91425"/>
                </a:tc>
                <a:tc>
                  <a:txBody>
                    <a:bodyPr/>
                    <a:lstStyle/>
                    <a:p>
                      <a:pPr indent="0" lvl="0" marL="0" rtl="0" algn="ctr">
                        <a:spcBef>
                          <a:spcPts val="0"/>
                        </a:spcBef>
                        <a:spcAft>
                          <a:spcPts val="0"/>
                        </a:spcAft>
                        <a:buNone/>
                      </a:pPr>
                      <a:r>
                        <a:rPr lang="en" sz="1800">
                          <a:latin typeface="Andika"/>
                          <a:ea typeface="Andika"/>
                          <a:cs typeface="Andika"/>
                          <a:sym typeface="Andika"/>
                        </a:rPr>
                        <a:t>Pencil</a:t>
                      </a:r>
                      <a:endParaRPr sz="1800">
                        <a:latin typeface="Andika"/>
                        <a:ea typeface="Andika"/>
                        <a:cs typeface="Andika"/>
                        <a:sym typeface="Andika"/>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800">
                          <a:solidFill>
                            <a:schemeClr val="dk1"/>
                          </a:solidFill>
                          <a:latin typeface="Andika"/>
                          <a:ea typeface="Andika"/>
                          <a:cs typeface="Andika"/>
                          <a:sym typeface="Andika"/>
                        </a:rPr>
                        <a:t>Crayons</a:t>
                      </a:r>
                      <a:endParaRPr sz="1800">
                        <a:latin typeface="Andika"/>
                        <a:ea typeface="Andika"/>
                        <a:cs typeface="Andika"/>
                        <a:sym typeface="Andika"/>
                      </a:endParaRPr>
                    </a:p>
                  </a:txBody>
                  <a:tcPr marT="91425" marB="91425" marR="91425" marL="91425"/>
                </a:tc>
                <a:tc>
                  <a:txBody>
                    <a:bodyPr/>
                    <a:lstStyle/>
                    <a:p>
                      <a:pPr indent="0" lvl="0" marL="0" rtl="0" algn="ctr">
                        <a:spcBef>
                          <a:spcPts val="0"/>
                        </a:spcBef>
                        <a:spcAft>
                          <a:spcPts val="0"/>
                        </a:spcAft>
                        <a:buNone/>
                      </a:pPr>
                      <a:r>
                        <a:rPr lang="en" sz="1800">
                          <a:latin typeface="Andika"/>
                          <a:ea typeface="Andika"/>
                          <a:cs typeface="Andika"/>
                          <a:sym typeface="Andika"/>
                        </a:rPr>
                        <a:t>Class Cat List</a:t>
                      </a:r>
                      <a:endParaRPr sz="1800">
                        <a:latin typeface="Andika"/>
                        <a:ea typeface="Andika"/>
                        <a:cs typeface="Andika"/>
                        <a:sym typeface="Andika"/>
                      </a:endParaRPr>
                    </a:p>
                  </a:txBody>
                  <a:tcPr marT="91425" marB="91425" marR="91425" marL="91425"/>
                </a:tc>
              </a:tr>
            </a:tbl>
          </a:graphicData>
        </a:graphic>
      </p:graphicFrame>
      <p:pic>
        <p:nvPicPr>
          <p:cNvPr id="167" name="Google Shape;167;p29"/>
          <p:cNvPicPr preferRelativeResize="0"/>
          <p:nvPr/>
        </p:nvPicPr>
        <p:blipFill>
          <a:blip r:embed="rId3">
            <a:alphaModFix/>
          </a:blip>
          <a:stretch>
            <a:fillRect/>
          </a:stretch>
        </p:blipFill>
        <p:spPr>
          <a:xfrm>
            <a:off x="841500" y="1049925"/>
            <a:ext cx="812950" cy="1109325"/>
          </a:xfrm>
          <a:prstGeom prst="rect">
            <a:avLst/>
          </a:prstGeom>
          <a:noFill/>
          <a:ln>
            <a:noFill/>
          </a:ln>
        </p:spPr>
      </p:pic>
      <p:pic>
        <p:nvPicPr>
          <p:cNvPr id="168" name="Google Shape;168;p29"/>
          <p:cNvPicPr preferRelativeResize="0"/>
          <p:nvPr/>
        </p:nvPicPr>
        <p:blipFill>
          <a:blip r:embed="rId4">
            <a:alphaModFix/>
          </a:blip>
          <a:stretch>
            <a:fillRect/>
          </a:stretch>
        </p:blipFill>
        <p:spPr>
          <a:xfrm>
            <a:off x="2775050" y="1014963"/>
            <a:ext cx="1179250" cy="1179250"/>
          </a:xfrm>
          <a:prstGeom prst="rect">
            <a:avLst/>
          </a:prstGeom>
          <a:noFill/>
          <a:ln>
            <a:noFill/>
          </a:ln>
        </p:spPr>
      </p:pic>
      <p:pic>
        <p:nvPicPr>
          <p:cNvPr id="169" name="Google Shape;169;p29"/>
          <p:cNvPicPr preferRelativeResize="0"/>
          <p:nvPr/>
        </p:nvPicPr>
        <p:blipFill>
          <a:blip r:embed="rId5">
            <a:alphaModFix/>
          </a:blip>
          <a:stretch>
            <a:fillRect/>
          </a:stretch>
        </p:blipFill>
        <p:spPr>
          <a:xfrm>
            <a:off x="5074900" y="937475"/>
            <a:ext cx="1484550" cy="1334225"/>
          </a:xfrm>
          <a:prstGeom prst="rect">
            <a:avLst/>
          </a:prstGeom>
          <a:noFill/>
          <a:ln>
            <a:noFill/>
          </a:ln>
        </p:spPr>
      </p:pic>
      <p:pic>
        <p:nvPicPr>
          <p:cNvPr id="170" name="Google Shape;170;p29"/>
          <p:cNvPicPr preferRelativeResize="0"/>
          <p:nvPr/>
        </p:nvPicPr>
        <p:blipFill>
          <a:blip r:embed="rId6">
            <a:alphaModFix/>
          </a:blip>
          <a:stretch>
            <a:fillRect/>
          </a:stretch>
        </p:blipFill>
        <p:spPr>
          <a:xfrm>
            <a:off x="7412850" y="1049925"/>
            <a:ext cx="1109325" cy="1109325"/>
          </a:xfrm>
          <a:prstGeom prst="rect">
            <a:avLst/>
          </a:prstGeom>
          <a:noFill/>
          <a:ln>
            <a:noFill/>
          </a:ln>
        </p:spPr>
      </p:pic>
      <p:pic>
        <p:nvPicPr>
          <p:cNvPr descr="Countdown Timers For Everyone&#10;&#10;🔔 Subscribe now with all notifications on for more  work timers, funny timers and many more countdown video's.&#10;&#10;📺 Watch the entire video for more information!&#10;_________________________________________________________________&#10;About Mrs. Countdown.&#10;🎥 Videos about funny timers, work timers and many more.&#10;🎨 Written, voiced and produced by Mrs. Countdown.&#10;🔔 Subscribe now for more countdown timers, 10 minute timers, classroom timer videos&#10;&#10;Watch More from Mrs. Countdown.&#10;🟢 &#10;🟠 &#10;🔴 &#10;_____________________________________________________&#10;💼 Business Inquiries and Contact&#10;• For business inquiries, copyright matters or other inquiries please contact us&#10;at: mrs.countdown@gmail.com .&#10;❓ Copyright Questions&#10;• If you have any copyright questions or issues you can contact us at mrs.countdown@gmail.com .&#10;⚠️ Copyright Disclaimers&#10;• We use images and content in accordance with the YouTube Fair Use copyright guidelines&#10;• Section 107 of the U.S. Copyright Act states: “Notwithstanding the provisions of sections 106 and 106A, the fair use of a copyrighted work, including such use by reproduction in copies or phonorecords or by any other means specified by that section, for purposes such as criticism, comment, news reporting, teaching (including multiple copies for classroom use), scholarship, or research, is not an infringement of copyright.”&#10;• This video could contain certain copyrighted video clips, pictures, or photographs that were not specifically authorized to be used by the copyright holder(s), but which we believe in good faith are protected by federal law and the fair use doctrine for one or more of the reasons noted above." id="171" name="Google Shape;171;p29" title="5 Minute TIMER With Cozy Relaxing Music [CALM-CLASSROOM-PAINT]">
            <a:hlinkClick r:id="rId7"/>
          </p:cNvPr>
          <p:cNvPicPr preferRelativeResize="0"/>
          <p:nvPr/>
        </p:nvPicPr>
        <p:blipFill>
          <a:blip r:embed="rId8">
            <a:alphaModFix/>
          </a:blip>
          <a:stretch>
            <a:fillRect/>
          </a:stretch>
        </p:blipFill>
        <p:spPr>
          <a:xfrm>
            <a:off x="2154250" y="2737150"/>
            <a:ext cx="3902531" cy="2195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5"/>
          <p:cNvSpPr txBox="1"/>
          <p:nvPr/>
        </p:nvSpPr>
        <p:spPr>
          <a:xfrm>
            <a:off x="209850" y="965300"/>
            <a:ext cx="8724300" cy="29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0000FF"/>
                </a:solidFill>
                <a:latin typeface="Oxygen"/>
                <a:ea typeface="Oxygen"/>
                <a:cs typeface="Oxygen"/>
                <a:sym typeface="Oxygen"/>
              </a:rPr>
              <a:t>I can</a:t>
            </a:r>
            <a:r>
              <a:rPr b="1" lang="en" sz="2700">
                <a:solidFill>
                  <a:schemeClr val="dk1"/>
                </a:solidFill>
                <a:latin typeface="Oxygen"/>
                <a:ea typeface="Oxygen"/>
                <a:cs typeface="Oxygen"/>
                <a:sym typeface="Oxygen"/>
              </a:rPr>
              <a:t> </a:t>
            </a:r>
            <a:r>
              <a:rPr lang="en" sz="2700">
                <a:solidFill>
                  <a:schemeClr val="dk1"/>
                </a:solidFill>
                <a:latin typeface="Oxygen"/>
                <a:ea typeface="Oxygen"/>
                <a:cs typeface="Oxygen"/>
                <a:sym typeface="Oxygen"/>
              </a:rPr>
              <a:t>listen to others and respectfully add my thoughts.</a:t>
            </a:r>
            <a:endParaRPr sz="2700">
              <a:solidFill>
                <a:schemeClr val="dk1"/>
              </a:solidFill>
              <a:latin typeface="Oxygen"/>
              <a:ea typeface="Oxygen"/>
              <a:cs typeface="Oxygen"/>
              <a:sym typeface="Oxygen"/>
            </a:endParaRPr>
          </a:p>
          <a:p>
            <a:pPr indent="0" lvl="0" marL="0" rtl="0" algn="l">
              <a:spcBef>
                <a:spcPts val="0"/>
              </a:spcBef>
              <a:spcAft>
                <a:spcPts val="0"/>
              </a:spcAft>
              <a:buNone/>
            </a:pPr>
            <a:r>
              <a:t/>
            </a:r>
            <a:endParaRPr b="1" sz="2700">
              <a:solidFill>
                <a:schemeClr val="dk1"/>
              </a:solidFill>
              <a:latin typeface="Oxygen"/>
              <a:ea typeface="Oxygen"/>
              <a:cs typeface="Oxygen"/>
              <a:sym typeface="Oxygen"/>
            </a:endParaRPr>
          </a:p>
          <a:p>
            <a:pPr indent="0" lvl="0" marL="0" rtl="0" algn="l">
              <a:spcBef>
                <a:spcPts val="0"/>
              </a:spcBef>
              <a:spcAft>
                <a:spcPts val="0"/>
              </a:spcAft>
              <a:buNone/>
            </a:pPr>
            <a:r>
              <a:rPr b="1" lang="en" sz="2700">
                <a:solidFill>
                  <a:srgbClr val="0000FF"/>
                </a:solidFill>
                <a:latin typeface="Oxygen"/>
                <a:ea typeface="Oxygen"/>
                <a:cs typeface="Oxygen"/>
                <a:sym typeface="Oxygen"/>
              </a:rPr>
              <a:t>I can</a:t>
            </a:r>
            <a:r>
              <a:rPr b="1" lang="en" sz="2700">
                <a:solidFill>
                  <a:schemeClr val="dk1"/>
                </a:solidFill>
                <a:latin typeface="Oxygen"/>
                <a:ea typeface="Oxygen"/>
                <a:cs typeface="Oxygen"/>
                <a:sym typeface="Oxygen"/>
              </a:rPr>
              <a:t> </a:t>
            </a:r>
            <a:r>
              <a:rPr lang="en" sz="2700">
                <a:solidFill>
                  <a:schemeClr val="dk1"/>
                </a:solidFill>
                <a:latin typeface="Oxygen"/>
                <a:ea typeface="Oxygen"/>
                <a:cs typeface="Oxygen"/>
                <a:sym typeface="Oxygen"/>
              </a:rPr>
              <a:t>identify the most important features (parts) of an object.</a:t>
            </a:r>
            <a:endParaRPr sz="2700">
              <a:solidFill>
                <a:schemeClr val="dk1"/>
              </a:solidFill>
              <a:latin typeface="Oxygen"/>
              <a:ea typeface="Oxygen"/>
              <a:cs typeface="Oxygen"/>
              <a:sym typeface="Oxygen"/>
            </a:endParaRPr>
          </a:p>
          <a:p>
            <a:pPr indent="0" lvl="0" marL="0" rtl="0" algn="l">
              <a:spcBef>
                <a:spcPts val="0"/>
              </a:spcBef>
              <a:spcAft>
                <a:spcPts val="0"/>
              </a:spcAft>
              <a:buNone/>
            </a:pPr>
            <a:r>
              <a:t/>
            </a:r>
            <a:endParaRPr b="1" sz="2700">
              <a:solidFill>
                <a:schemeClr val="dk1"/>
              </a:solidFill>
              <a:latin typeface="Oxygen"/>
              <a:ea typeface="Oxygen"/>
              <a:cs typeface="Oxygen"/>
              <a:sym typeface="Oxygen"/>
            </a:endParaRPr>
          </a:p>
          <a:p>
            <a:pPr indent="0" lvl="0" marL="0" rtl="0" algn="l">
              <a:spcBef>
                <a:spcPts val="0"/>
              </a:spcBef>
              <a:spcAft>
                <a:spcPts val="0"/>
              </a:spcAft>
              <a:buNone/>
            </a:pPr>
            <a:r>
              <a:rPr b="1" lang="en" sz="2700">
                <a:solidFill>
                  <a:srgbClr val="0000FF"/>
                </a:solidFill>
                <a:latin typeface="Oxygen"/>
                <a:ea typeface="Oxygen"/>
                <a:cs typeface="Oxygen"/>
                <a:sym typeface="Oxygen"/>
              </a:rPr>
              <a:t>I can</a:t>
            </a:r>
            <a:r>
              <a:rPr b="1" lang="en" sz="2700">
                <a:solidFill>
                  <a:schemeClr val="dk1"/>
                </a:solidFill>
                <a:latin typeface="Oxygen"/>
                <a:ea typeface="Oxygen"/>
                <a:cs typeface="Oxygen"/>
                <a:sym typeface="Oxygen"/>
              </a:rPr>
              <a:t> </a:t>
            </a:r>
            <a:r>
              <a:rPr lang="en" sz="2700">
                <a:solidFill>
                  <a:schemeClr val="dk1"/>
                </a:solidFill>
                <a:latin typeface="Oxygen"/>
                <a:ea typeface="Oxygen"/>
                <a:cs typeface="Oxygen"/>
                <a:sym typeface="Oxygen"/>
              </a:rPr>
              <a:t>define abstraction.</a:t>
            </a:r>
            <a:endParaRPr sz="2700">
              <a:latin typeface="Oxygen"/>
              <a:ea typeface="Oxygen"/>
              <a:cs typeface="Oxygen"/>
              <a:sym typeface="Oxyge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descr="Cats are cute and mysterious. Find out more in this episode of “Things You Wanna Know.”&#10;➡ Subscribe for more National Geographic Kids videos: http://bit.ly/SubscribeToNatGeoKids&#10;➡ Check out our playlist: http://bit.ly/WatchMoreThingsYouWannaKnow&#10;➡ Visit our website: http://bit.ly/NGKThingsYouWannaKnow&#10;➡ Get the book: http://bit.ly/BetYouDidntKnowBook&#10;&#10;About Things You Wanna Know:&#10;Discover cool fun facts about space, bugs, animals, dinosaurs, and so much more.&#10;&#10;Check out our other fun series!:&#10;Amazing Animals: http://bit.ly/WatchMoreAmazingAnimals&#10;Awesome Animals: http://bit.ly/WatchMoreAwesomeAnimals&#10;Animal LOL: http://bit.ly/WatchMoreAnimalLOL&#10;Party Animals: http://bit.ly/WatchMorePartyAnimals&#10;Weird But True! Fast Facts: http://bit.ly/WatchMoreWBTFastFacts&#10;What Sam Sees: http://bit.ly/WatchMoreWhatSamSees&#10;&#10;More National Geographic Kids:&#10;Visit our website for more games, photos, and videos: http://bit.ly/NatGeoKidsSite &#10;Facebook: http://bit.ly/NGKFacebook&#10;Twitter: http://bit.ly/NGKTwitter&#10;&#10;About National Geographic Kids:&#10;Nat Geo Kids makes it fun to explore your world with weird, wild, and wacky videos! Videos featuring awesome animals, cool science, funny pets, and more, are made just for curious kids like you. So pick a topic you love and start watching today!&#10;&#10;Visit the National Geographic Kids website for more games, photos, and videos at http://natgeokids.com. Watch more National Geographic Kids videos at http://natgeokids.com/video&#10;&#10;Cool Facts About Cats | Things You Wanna Know&#10;https://youtu.be/pX3V9hoX1eM&#10;&#10;National Geographic Kids&#10;https://www.youtube.com/NatGeoKids" id="68" name="Google Shape;68;p16" title="Cool Facts About Cats | Things You Wanna Know">
            <a:hlinkClick r:id="rId3"/>
          </p:cNvPr>
          <p:cNvPicPr preferRelativeResize="0"/>
          <p:nvPr/>
        </p:nvPicPr>
        <p:blipFill>
          <a:blip r:embed="rId4">
            <a:alphaModFix/>
          </a:blip>
          <a:stretch>
            <a:fillRect/>
          </a:stretch>
        </p:blipFill>
        <p:spPr>
          <a:xfrm>
            <a:off x="431100" y="1066988"/>
            <a:ext cx="4530625" cy="2548475"/>
          </a:xfrm>
          <a:prstGeom prst="rect">
            <a:avLst/>
          </a:prstGeom>
          <a:noFill/>
          <a:ln>
            <a:noFill/>
          </a:ln>
        </p:spPr>
      </p:pic>
      <p:sp>
        <p:nvSpPr>
          <p:cNvPr id="69" name="Google Shape;69;p16"/>
          <p:cNvSpPr txBox="1"/>
          <p:nvPr/>
        </p:nvSpPr>
        <p:spPr>
          <a:xfrm>
            <a:off x="5198550" y="466650"/>
            <a:ext cx="3813000" cy="14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t>At the end of the video, you will share with a partner something that you learned, noticed, or wonder. </a:t>
            </a:r>
            <a:endParaRPr sz="2200"/>
          </a:p>
        </p:txBody>
      </p:sp>
      <p:sp>
        <p:nvSpPr>
          <p:cNvPr id="70" name="Google Shape;70;p16"/>
          <p:cNvSpPr txBox="1"/>
          <p:nvPr/>
        </p:nvSpPr>
        <p:spPr>
          <a:xfrm>
            <a:off x="5198550" y="2487800"/>
            <a:ext cx="3813000" cy="20931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Acme"/>
                <a:ea typeface="Acme"/>
                <a:cs typeface="Acme"/>
                <a:sym typeface="Acme"/>
              </a:rPr>
              <a:t>I think ______________.</a:t>
            </a:r>
            <a:endParaRPr b="1" sz="2400">
              <a:latin typeface="Acme"/>
              <a:ea typeface="Acme"/>
              <a:cs typeface="Acme"/>
              <a:sym typeface="Acme"/>
            </a:endParaRPr>
          </a:p>
          <a:p>
            <a:pPr indent="0" lvl="0" marL="0" rtl="0" algn="l">
              <a:spcBef>
                <a:spcPts val="0"/>
              </a:spcBef>
              <a:spcAft>
                <a:spcPts val="0"/>
              </a:spcAft>
              <a:buNone/>
            </a:pPr>
            <a:r>
              <a:t/>
            </a:r>
            <a:endParaRPr b="1" sz="2400">
              <a:latin typeface="Acme"/>
              <a:ea typeface="Acme"/>
              <a:cs typeface="Acme"/>
              <a:sym typeface="Acme"/>
            </a:endParaRPr>
          </a:p>
          <a:p>
            <a:pPr indent="0" lvl="0" marL="0" rtl="0" algn="l">
              <a:spcBef>
                <a:spcPts val="0"/>
              </a:spcBef>
              <a:spcAft>
                <a:spcPts val="0"/>
              </a:spcAft>
              <a:buNone/>
            </a:pPr>
            <a:r>
              <a:rPr b="1" lang="en" sz="2400">
                <a:latin typeface="Acme"/>
                <a:ea typeface="Acme"/>
                <a:cs typeface="Acme"/>
                <a:sym typeface="Acme"/>
              </a:rPr>
              <a:t>I wonder ____________.</a:t>
            </a:r>
            <a:endParaRPr b="1" sz="2400">
              <a:latin typeface="Acme"/>
              <a:ea typeface="Acme"/>
              <a:cs typeface="Acme"/>
              <a:sym typeface="Acme"/>
            </a:endParaRPr>
          </a:p>
          <a:p>
            <a:pPr indent="0" lvl="0" marL="0" rtl="0" algn="l">
              <a:spcBef>
                <a:spcPts val="0"/>
              </a:spcBef>
              <a:spcAft>
                <a:spcPts val="0"/>
              </a:spcAft>
              <a:buNone/>
            </a:pPr>
            <a:r>
              <a:t/>
            </a:r>
            <a:endParaRPr b="1" sz="2400">
              <a:latin typeface="Acme"/>
              <a:ea typeface="Acme"/>
              <a:cs typeface="Acme"/>
              <a:sym typeface="Acme"/>
            </a:endParaRPr>
          </a:p>
          <a:p>
            <a:pPr indent="0" lvl="0" marL="0" rtl="0" algn="l">
              <a:spcBef>
                <a:spcPts val="0"/>
              </a:spcBef>
              <a:spcAft>
                <a:spcPts val="0"/>
              </a:spcAft>
              <a:buNone/>
            </a:pPr>
            <a:r>
              <a:rPr b="1" lang="en" sz="2400">
                <a:latin typeface="Acme"/>
                <a:ea typeface="Acme"/>
                <a:cs typeface="Acme"/>
                <a:sym typeface="Acme"/>
              </a:rPr>
              <a:t>I noticed _____________.</a:t>
            </a:r>
            <a:endParaRPr b="1" sz="2400">
              <a:latin typeface="Acme"/>
              <a:ea typeface="Acme"/>
              <a:cs typeface="Acme"/>
              <a:sym typeface="Acm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7"/>
          <p:cNvPicPr preferRelativeResize="0"/>
          <p:nvPr/>
        </p:nvPicPr>
        <p:blipFill>
          <a:blip r:embed="rId3">
            <a:alphaModFix/>
          </a:blip>
          <a:stretch>
            <a:fillRect/>
          </a:stretch>
        </p:blipFill>
        <p:spPr>
          <a:xfrm>
            <a:off x="7261225" y="0"/>
            <a:ext cx="1600200" cy="2857500"/>
          </a:xfrm>
          <a:prstGeom prst="rect">
            <a:avLst/>
          </a:prstGeom>
          <a:noFill/>
          <a:ln>
            <a:noFill/>
          </a:ln>
        </p:spPr>
      </p:pic>
      <p:pic>
        <p:nvPicPr>
          <p:cNvPr id="76" name="Google Shape;76;p17"/>
          <p:cNvPicPr preferRelativeResize="0"/>
          <p:nvPr/>
        </p:nvPicPr>
        <p:blipFill>
          <a:blip r:embed="rId4">
            <a:alphaModFix/>
          </a:blip>
          <a:stretch>
            <a:fillRect/>
          </a:stretch>
        </p:blipFill>
        <p:spPr>
          <a:xfrm>
            <a:off x="5981050" y="3041429"/>
            <a:ext cx="2880375" cy="1892521"/>
          </a:xfrm>
          <a:prstGeom prst="rect">
            <a:avLst/>
          </a:prstGeom>
          <a:noFill/>
          <a:ln>
            <a:noFill/>
          </a:ln>
        </p:spPr>
      </p:pic>
      <p:pic>
        <p:nvPicPr>
          <p:cNvPr id="77" name="Google Shape;77;p17"/>
          <p:cNvPicPr preferRelativeResize="0"/>
          <p:nvPr/>
        </p:nvPicPr>
        <p:blipFill rotWithShape="1">
          <a:blip r:embed="rId5">
            <a:alphaModFix/>
          </a:blip>
          <a:srcRect b="0" l="6715" r="30580" t="0"/>
          <a:stretch/>
        </p:blipFill>
        <p:spPr>
          <a:xfrm>
            <a:off x="3026045" y="2857500"/>
            <a:ext cx="2200717" cy="1892525"/>
          </a:xfrm>
          <a:prstGeom prst="rect">
            <a:avLst/>
          </a:prstGeom>
          <a:noFill/>
          <a:ln>
            <a:noFill/>
          </a:ln>
        </p:spPr>
      </p:pic>
      <p:pic>
        <p:nvPicPr>
          <p:cNvPr id="78" name="Google Shape;78;p17"/>
          <p:cNvPicPr preferRelativeResize="0"/>
          <p:nvPr/>
        </p:nvPicPr>
        <p:blipFill>
          <a:blip r:embed="rId6">
            <a:alphaModFix/>
          </a:blip>
          <a:stretch>
            <a:fillRect/>
          </a:stretch>
        </p:blipFill>
        <p:spPr>
          <a:xfrm>
            <a:off x="126994" y="194725"/>
            <a:ext cx="3107806" cy="2219850"/>
          </a:xfrm>
          <a:prstGeom prst="rect">
            <a:avLst/>
          </a:prstGeom>
          <a:noFill/>
          <a:ln>
            <a:noFill/>
          </a:ln>
        </p:spPr>
      </p:pic>
      <p:pic>
        <p:nvPicPr>
          <p:cNvPr id="79" name="Google Shape;79;p17"/>
          <p:cNvPicPr preferRelativeResize="0"/>
          <p:nvPr/>
        </p:nvPicPr>
        <p:blipFill rotWithShape="1">
          <a:blip r:embed="rId7">
            <a:alphaModFix/>
          </a:blip>
          <a:srcRect b="0" l="0" r="49205" t="9836"/>
          <a:stretch/>
        </p:blipFill>
        <p:spPr>
          <a:xfrm>
            <a:off x="4101775" y="194725"/>
            <a:ext cx="1879275" cy="2219850"/>
          </a:xfrm>
          <a:prstGeom prst="rect">
            <a:avLst/>
          </a:prstGeom>
          <a:noFill/>
          <a:ln>
            <a:noFill/>
          </a:ln>
        </p:spPr>
      </p:pic>
      <p:pic>
        <p:nvPicPr>
          <p:cNvPr id="80" name="Google Shape;80;p17"/>
          <p:cNvPicPr preferRelativeResize="0"/>
          <p:nvPr/>
        </p:nvPicPr>
        <p:blipFill>
          <a:blip r:embed="rId8">
            <a:alphaModFix/>
          </a:blip>
          <a:stretch>
            <a:fillRect/>
          </a:stretch>
        </p:blipFill>
        <p:spPr>
          <a:xfrm>
            <a:off x="334325" y="2532325"/>
            <a:ext cx="2542875" cy="2542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p:nvPr/>
        </p:nvSpPr>
        <p:spPr>
          <a:xfrm>
            <a:off x="476300" y="1521394"/>
            <a:ext cx="8191397" cy="1208376"/>
          </a:xfrm>
          <a:prstGeom prst="rect">
            <a:avLst/>
          </a:prstGeom>
        </p:spPr>
        <p:txBody>
          <a:bodyPr>
            <a:prstTxWarp prst="textPlain"/>
          </a:bodyPr>
          <a:lstStyle/>
          <a:p>
            <a:pPr lvl="0" algn="ctr"/>
            <a:r>
              <a:rPr b="0" i="0">
                <a:ln cap="flat" cmpd="sng" w="9525">
                  <a:solidFill>
                    <a:schemeClr val="dk1"/>
                  </a:solidFill>
                  <a:prstDash val="solid"/>
                  <a:round/>
                  <a:headEnd len="sm" w="sm" type="none"/>
                  <a:tailEnd len="sm" w="sm" type="none"/>
                </a:ln>
                <a:solidFill>
                  <a:srgbClr val="0000FF"/>
                </a:solidFill>
                <a:latin typeface="Arial"/>
              </a:rPr>
              <a:t>Abstraction</a:t>
            </a:r>
          </a:p>
        </p:txBody>
      </p:sp>
      <p:sp>
        <p:nvSpPr>
          <p:cNvPr id="86" name="Google Shape;86;p18"/>
          <p:cNvSpPr txBox="1"/>
          <p:nvPr/>
        </p:nvSpPr>
        <p:spPr>
          <a:xfrm>
            <a:off x="1386300" y="3034700"/>
            <a:ext cx="63714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t>Taking something complex and making it </a:t>
            </a:r>
            <a:r>
              <a:rPr lang="en" sz="2200"/>
              <a:t>simpler</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2200"/>
              <a:t>Removing unnecessary parts or information</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9"/>
          <p:cNvPicPr preferRelativeResize="0"/>
          <p:nvPr/>
        </p:nvPicPr>
        <p:blipFill rotWithShape="1">
          <a:blip r:embed="rId3">
            <a:alphaModFix/>
          </a:blip>
          <a:srcRect b="24867" l="10130" r="10098" t="24507"/>
          <a:stretch/>
        </p:blipFill>
        <p:spPr>
          <a:xfrm>
            <a:off x="4979675" y="913150"/>
            <a:ext cx="3357325" cy="2844625"/>
          </a:xfrm>
          <a:prstGeom prst="rect">
            <a:avLst/>
          </a:prstGeom>
          <a:noFill/>
          <a:ln>
            <a:noFill/>
          </a:ln>
        </p:spPr>
      </p:pic>
      <p:pic>
        <p:nvPicPr>
          <p:cNvPr id="92" name="Google Shape;92;p19"/>
          <p:cNvPicPr preferRelativeResize="0"/>
          <p:nvPr/>
        </p:nvPicPr>
        <p:blipFill>
          <a:blip r:embed="rId4">
            <a:alphaModFix/>
          </a:blip>
          <a:stretch>
            <a:fillRect/>
          </a:stretch>
        </p:blipFill>
        <p:spPr>
          <a:xfrm>
            <a:off x="740950" y="818650"/>
            <a:ext cx="3241575" cy="3241575"/>
          </a:xfrm>
          <a:prstGeom prst="rect">
            <a:avLst/>
          </a:prstGeom>
          <a:noFill/>
          <a:ln>
            <a:noFill/>
          </a:ln>
        </p:spPr>
      </p:pic>
      <p:sp>
        <p:nvSpPr>
          <p:cNvPr id="93" name="Google Shape;93;p19"/>
          <p:cNvSpPr txBox="1"/>
          <p:nvPr/>
        </p:nvSpPr>
        <p:spPr>
          <a:xfrm>
            <a:off x="530475" y="4334750"/>
            <a:ext cx="8252700" cy="711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Which one of these pictures is an abstraction of a cat? </a:t>
            </a:r>
            <a:endParaRPr sz="2000"/>
          </a:p>
          <a:p>
            <a:pPr indent="0" lvl="0" marL="0" rtl="0" algn="l">
              <a:spcBef>
                <a:spcPts val="0"/>
              </a:spcBef>
              <a:spcAft>
                <a:spcPts val="0"/>
              </a:spcAft>
              <a:buNone/>
            </a:pPr>
            <a:r>
              <a:rPr lang="en" sz="2000"/>
              <a:t>How many features does the abstraction include?</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nvSpPr>
        <p:spPr>
          <a:xfrm>
            <a:off x="280200" y="154325"/>
            <a:ext cx="8583600" cy="9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Andika"/>
                <a:ea typeface="Andika"/>
                <a:cs typeface="Andika"/>
                <a:sym typeface="Andika"/>
              </a:rPr>
              <a:t>Look at the abstraction picture.</a:t>
            </a:r>
            <a:endParaRPr sz="2200">
              <a:latin typeface="Andika"/>
              <a:ea typeface="Andika"/>
              <a:cs typeface="Andika"/>
              <a:sym typeface="Andika"/>
            </a:endParaRPr>
          </a:p>
          <a:p>
            <a:pPr indent="0" lvl="0" marL="0" rtl="0" algn="ctr">
              <a:spcBef>
                <a:spcPts val="0"/>
              </a:spcBef>
              <a:spcAft>
                <a:spcPts val="0"/>
              </a:spcAft>
              <a:buNone/>
            </a:pPr>
            <a:r>
              <a:rPr lang="en" sz="2200">
                <a:latin typeface="Andika"/>
                <a:ea typeface="Andika"/>
                <a:cs typeface="Andika"/>
                <a:sym typeface="Andika"/>
              </a:rPr>
              <a:t>What do you think the </a:t>
            </a:r>
            <a:r>
              <a:rPr lang="en" sz="2200">
                <a:latin typeface="Andika"/>
                <a:ea typeface="Andika"/>
                <a:cs typeface="Andika"/>
                <a:sym typeface="Andika"/>
              </a:rPr>
              <a:t>abstract</a:t>
            </a:r>
            <a:r>
              <a:rPr lang="en" sz="2200">
                <a:latin typeface="Andika"/>
                <a:ea typeface="Andika"/>
                <a:cs typeface="Andika"/>
                <a:sym typeface="Andika"/>
              </a:rPr>
              <a:t> picture is showing?</a:t>
            </a:r>
            <a:endParaRPr sz="2200">
              <a:latin typeface="Andika"/>
              <a:ea typeface="Andika"/>
              <a:cs typeface="Andika"/>
              <a:sym typeface="Andika"/>
            </a:endParaRPr>
          </a:p>
        </p:txBody>
      </p:sp>
      <p:pic>
        <p:nvPicPr>
          <p:cNvPr id="99" name="Google Shape;99;p20"/>
          <p:cNvPicPr preferRelativeResize="0"/>
          <p:nvPr/>
        </p:nvPicPr>
        <p:blipFill>
          <a:blip r:embed="rId3">
            <a:alphaModFix/>
          </a:blip>
          <a:stretch>
            <a:fillRect/>
          </a:stretch>
        </p:blipFill>
        <p:spPr>
          <a:xfrm>
            <a:off x="4572000" y="1411750"/>
            <a:ext cx="3086425" cy="1851850"/>
          </a:xfrm>
          <a:prstGeom prst="rect">
            <a:avLst/>
          </a:prstGeom>
          <a:noFill/>
          <a:ln>
            <a:noFill/>
          </a:ln>
        </p:spPr>
      </p:pic>
      <p:sp>
        <p:nvSpPr>
          <p:cNvPr id="100" name="Google Shape;100;p20"/>
          <p:cNvSpPr/>
          <p:nvPr/>
        </p:nvSpPr>
        <p:spPr>
          <a:xfrm>
            <a:off x="4444813" y="1212975"/>
            <a:ext cx="3340800" cy="2249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nvSpPr>
        <p:spPr>
          <a:xfrm>
            <a:off x="280200" y="3991300"/>
            <a:ext cx="8811900" cy="10197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Andika"/>
                <a:ea typeface="Andika"/>
                <a:cs typeface="Andika"/>
                <a:sym typeface="Andika"/>
              </a:rPr>
              <a:t>How many features are included in this abstraction? </a:t>
            </a:r>
            <a:endParaRPr sz="2200">
              <a:solidFill>
                <a:schemeClr val="dk1"/>
              </a:solidFill>
              <a:latin typeface="Andika"/>
              <a:ea typeface="Andika"/>
              <a:cs typeface="Andika"/>
              <a:sym typeface="Andika"/>
            </a:endParaRPr>
          </a:p>
          <a:p>
            <a:pPr indent="0" lvl="0" marL="0" rtl="0" algn="l">
              <a:spcBef>
                <a:spcPts val="0"/>
              </a:spcBef>
              <a:spcAft>
                <a:spcPts val="0"/>
              </a:spcAft>
              <a:buNone/>
            </a:pPr>
            <a:r>
              <a:rPr lang="en" sz="2200">
                <a:solidFill>
                  <a:schemeClr val="dk1"/>
                </a:solidFill>
                <a:latin typeface="Andika"/>
                <a:ea typeface="Andika"/>
                <a:cs typeface="Andika"/>
                <a:sym typeface="Andika"/>
              </a:rPr>
              <a:t>Why are those features important?</a:t>
            </a:r>
            <a:endParaRPr sz="1900">
              <a:latin typeface="Andika"/>
              <a:ea typeface="Andika"/>
              <a:cs typeface="Andika"/>
              <a:sym typeface="Andika"/>
            </a:endParaRPr>
          </a:p>
        </p:txBody>
      </p:sp>
      <p:pic>
        <p:nvPicPr>
          <p:cNvPr id="102" name="Google Shape;102;p20"/>
          <p:cNvPicPr preferRelativeResize="0"/>
          <p:nvPr/>
        </p:nvPicPr>
        <p:blipFill>
          <a:blip r:embed="rId4">
            <a:alphaModFix/>
          </a:blip>
          <a:stretch>
            <a:fillRect/>
          </a:stretch>
        </p:blipFill>
        <p:spPr>
          <a:xfrm>
            <a:off x="1214275" y="1138900"/>
            <a:ext cx="2644700" cy="264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nvSpPr>
        <p:spPr>
          <a:xfrm>
            <a:off x="280200" y="154325"/>
            <a:ext cx="8583600" cy="9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Andika"/>
                <a:ea typeface="Andika"/>
                <a:cs typeface="Andika"/>
                <a:sym typeface="Andika"/>
              </a:rPr>
              <a:t>Look at the abstraction picture.</a:t>
            </a:r>
            <a:endParaRPr sz="2200">
              <a:latin typeface="Andika"/>
              <a:ea typeface="Andika"/>
              <a:cs typeface="Andika"/>
              <a:sym typeface="Andika"/>
            </a:endParaRPr>
          </a:p>
          <a:p>
            <a:pPr indent="0" lvl="0" marL="0" rtl="0" algn="ctr">
              <a:spcBef>
                <a:spcPts val="0"/>
              </a:spcBef>
              <a:spcAft>
                <a:spcPts val="0"/>
              </a:spcAft>
              <a:buNone/>
            </a:pPr>
            <a:r>
              <a:rPr lang="en" sz="2200">
                <a:latin typeface="Andika"/>
                <a:ea typeface="Andika"/>
                <a:cs typeface="Andika"/>
                <a:sym typeface="Andika"/>
              </a:rPr>
              <a:t>What do you think the abstract picture is showing?</a:t>
            </a:r>
            <a:endParaRPr sz="2200">
              <a:latin typeface="Andika"/>
              <a:ea typeface="Andika"/>
              <a:cs typeface="Andika"/>
              <a:sym typeface="Andika"/>
            </a:endParaRPr>
          </a:p>
        </p:txBody>
      </p:sp>
      <p:pic>
        <p:nvPicPr>
          <p:cNvPr id="108" name="Google Shape;108;p21"/>
          <p:cNvPicPr preferRelativeResize="0"/>
          <p:nvPr/>
        </p:nvPicPr>
        <p:blipFill>
          <a:blip r:embed="rId3">
            <a:alphaModFix/>
          </a:blip>
          <a:stretch>
            <a:fillRect/>
          </a:stretch>
        </p:blipFill>
        <p:spPr>
          <a:xfrm>
            <a:off x="4427725" y="1641963"/>
            <a:ext cx="3047724" cy="1594976"/>
          </a:xfrm>
          <a:prstGeom prst="rect">
            <a:avLst/>
          </a:prstGeom>
          <a:noFill/>
          <a:ln>
            <a:noFill/>
          </a:ln>
        </p:spPr>
      </p:pic>
      <p:sp>
        <p:nvSpPr>
          <p:cNvPr id="109" name="Google Shape;109;p21"/>
          <p:cNvSpPr/>
          <p:nvPr/>
        </p:nvSpPr>
        <p:spPr>
          <a:xfrm>
            <a:off x="4281175" y="1314750"/>
            <a:ext cx="3340800" cy="22494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txBox="1"/>
          <p:nvPr/>
        </p:nvSpPr>
        <p:spPr>
          <a:xfrm>
            <a:off x="280200" y="4013425"/>
            <a:ext cx="8811900" cy="10197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1"/>
              </a:solidFill>
              <a:latin typeface="Andika"/>
              <a:ea typeface="Andika"/>
              <a:cs typeface="Andika"/>
              <a:sym typeface="Andika"/>
            </a:endParaRPr>
          </a:p>
          <a:p>
            <a:pPr indent="0" lvl="0" marL="0" rtl="0" algn="l">
              <a:spcBef>
                <a:spcPts val="0"/>
              </a:spcBef>
              <a:spcAft>
                <a:spcPts val="0"/>
              </a:spcAft>
              <a:buNone/>
            </a:pPr>
            <a:r>
              <a:rPr lang="en" sz="2200">
                <a:solidFill>
                  <a:schemeClr val="dk1"/>
                </a:solidFill>
                <a:latin typeface="Andika"/>
                <a:ea typeface="Andika"/>
                <a:cs typeface="Andika"/>
                <a:sym typeface="Andika"/>
              </a:rPr>
              <a:t>I think it is an abstraction of a _________ because _________.</a:t>
            </a:r>
            <a:endParaRPr sz="1900">
              <a:latin typeface="Andika"/>
              <a:ea typeface="Andika"/>
              <a:cs typeface="Andika"/>
              <a:sym typeface="Andika"/>
            </a:endParaRPr>
          </a:p>
        </p:txBody>
      </p:sp>
      <p:pic>
        <p:nvPicPr>
          <p:cNvPr id="111" name="Google Shape;111;p21"/>
          <p:cNvPicPr preferRelativeResize="0"/>
          <p:nvPr/>
        </p:nvPicPr>
        <p:blipFill>
          <a:blip r:embed="rId4">
            <a:alphaModFix/>
          </a:blip>
          <a:stretch>
            <a:fillRect/>
          </a:stretch>
        </p:blipFill>
        <p:spPr>
          <a:xfrm>
            <a:off x="1023350" y="1380650"/>
            <a:ext cx="2324100" cy="1962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nvSpPr>
        <p:spPr>
          <a:xfrm>
            <a:off x="280200" y="154325"/>
            <a:ext cx="8583600" cy="9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Andika"/>
                <a:ea typeface="Andika"/>
                <a:cs typeface="Andika"/>
                <a:sym typeface="Andika"/>
              </a:rPr>
              <a:t>Look at the abstraction picture.</a:t>
            </a:r>
            <a:endParaRPr sz="2200">
              <a:latin typeface="Andika"/>
              <a:ea typeface="Andika"/>
              <a:cs typeface="Andika"/>
              <a:sym typeface="Andika"/>
            </a:endParaRPr>
          </a:p>
          <a:p>
            <a:pPr indent="0" lvl="0" marL="0" rtl="0" algn="ctr">
              <a:spcBef>
                <a:spcPts val="0"/>
              </a:spcBef>
              <a:spcAft>
                <a:spcPts val="0"/>
              </a:spcAft>
              <a:buNone/>
            </a:pPr>
            <a:r>
              <a:rPr lang="en" sz="2200">
                <a:latin typeface="Andika"/>
                <a:ea typeface="Andika"/>
                <a:cs typeface="Andika"/>
                <a:sym typeface="Andika"/>
              </a:rPr>
              <a:t>What do you think the abstract picture is showing?</a:t>
            </a:r>
            <a:endParaRPr sz="2200">
              <a:latin typeface="Andika"/>
              <a:ea typeface="Andika"/>
              <a:cs typeface="Andika"/>
              <a:sym typeface="Andika"/>
            </a:endParaRPr>
          </a:p>
        </p:txBody>
      </p:sp>
      <p:sp>
        <p:nvSpPr>
          <p:cNvPr id="117" name="Google Shape;117;p22"/>
          <p:cNvSpPr txBox="1"/>
          <p:nvPr/>
        </p:nvSpPr>
        <p:spPr>
          <a:xfrm>
            <a:off x="280200" y="4013425"/>
            <a:ext cx="8811900" cy="10197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200">
              <a:solidFill>
                <a:schemeClr val="dk1"/>
              </a:solidFill>
              <a:latin typeface="Andika"/>
              <a:ea typeface="Andika"/>
              <a:cs typeface="Andika"/>
              <a:sym typeface="Andika"/>
            </a:endParaRPr>
          </a:p>
          <a:p>
            <a:pPr indent="0" lvl="0" marL="0" rtl="0" algn="l">
              <a:spcBef>
                <a:spcPts val="0"/>
              </a:spcBef>
              <a:spcAft>
                <a:spcPts val="0"/>
              </a:spcAft>
              <a:buNone/>
            </a:pPr>
            <a:r>
              <a:rPr lang="en" sz="2200">
                <a:solidFill>
                  <a:schemeClr val="dk1"/>
                </a:solidFill>
                <a:latin typeface="Andika"/>
                <a:ea typeface="Andika"/>
                <a:cs typeface="Andika"/>
                <a:sym typeface="Andika"/>
              </a:rPr>
              <a:t>I think it is an abstraction of a _________ because _________.</a:t>
            </a:r>
            <a:endParaRPr sz="1900">
              <a:latin typeface="Andika"/>
              <a:ea typeface="Andika"/>
              <a:cs typeface="Andika"/>
              <a:sym typeface="Andika"/>
            </a:endParaRPr>
          </a:p>
        </p:txBody>
      </p:sp>
      <p:pic>
        <p:nvPicPr>
          <p:cNvPr id="118" name="Google Shape;118;p22"/>
          <p:cNvPicPr preferRelativeResize="0"/>
          <p:nvPr/>
        </p:nvPicPr>
        <p:blipFill>
          <a:blip r:embed="rId3">
            <a:alphaModFix/>
          </a:blip>
          <a:stretch>
            <a:fillRect/>
          </a:stretch>
        </p:blipFill>
        <p:spPr>
          <a:xfrm>
            <a:off x="1377518" y="1471444"/>
            <a:ext cx="2134475" cy="2134475"/>
          </a:xfrm>
          <a:prstGeom prst="rect">
            <a:avLst/>
          </a:prstGeom>
          <a:noFill/>
          <a:ln>
            <a:noFill/>
          </a:ln>
        </p:spPr>
      </p:pic>
      <p:pic>
        <p:nvPicPr>
          <p:cNvPr id="119" name="Google Shape;119;p22"/>
          <p:cNvPicPr preferRelativeResize="0"/>
          <p:nvPr/>
        </p:nvPicPr>
        <p:blipFill>
          <a:blip r:embed="rId4">
            <a:alphaModFix/>
          </a:blip>
          <a:stretch>
            <a:fillRect/>
          </a:stretch>
        </p:blipFill>
        <p:spPr>
          <a:xfrm>
            <a:off x="5152876" y="1279400"/>
            <a:ext cx="2326525" cy="2326525"/>
          </a:xfrm>
          <a:prstGeom prst="rect">
            <a:avLst/>
          </a:prstGeom>
          <a:noFill/>
          <a:ln>
            <a:noFill/>
          </a:ln>
        </p:spPr>
      </p:pic>
      <p:sp>
        <p:nvSpPr>
          <p:cNvPr id="120" name="Google Shape;120;p22"/>
          <p:cNvSpPr/>
          <p:nvPr/>
        </p:nvSpPr>
        <p:spPr>
          <a:xfrm>
            <a:off x="4521025" y="1288250"/>
            <a:ext cx="3340800" cy="2326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